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662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46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9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47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1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0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5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8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E813-39F0-C647-BB3E-96E1C38464E5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0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Veelvoorkomende 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z</a:t>
            </a:r>
            <a:r>
              <a:rPr lang="nl-NL" dirty="0" smtClean="0">
                <a:solidFill>
                  <a:srgbClr val="002060"/>
                </a:solidFill>
              </a:rPr>
              <a:t>iekten &amp; </a:t>
            </a:r>
            <a:r>
              <a:rPr lang="nl-NL" dirty="0" smtClean="0">
                <a:solidFill>
                  <a:srgbClr val="002060"/>
                </a:solidFill>
              </a:rPr>
              <a:t>afwijkingen 2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Paraveterinair niveau 4, klas 1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Nuclei pulposi (Hernia</a:t>
            </a:r>
            <a:r>
              <a:rPr lang="nl-NL" dirty="0" smtClean="0">
                <a:solidFill>
                  <a:srgbClr val="0070C0"/>
                </a:solidFill>
              </a:rPr>
              <a:t>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Breuk en uitpuiling van een verbeende tussenwervelschijf</a:t>
            </a:r>
          </a:p>
          <a:p>
            <a:r>
              <a:rPr lang="nl-NL" dirty="0" smtClean="0"/>
              <a:t>Tussenwervelschijf drukt op ruggenmerg</a:t>
            </a:r>
          </a:p>
          <a:p>
            <a:r>
              <a:rPr lang="nl-NL" dirty="0" err="1" smtClean="0"/>
              <a:t>Lendewervels</a:t>
            </a:r>
            <a:endParaRPr lang="nl-NL" dirty="0" smtClean="0"/>
          </a:p>
          <a:p>
            <a:r>
              <a:rPr lang="nl-NL" dirty="0" smtClean="0"/>
              <a:t>Verlammingen</a:t>
            </a:r>
          </a:p>
          <a:p>
            <a:r>
              <a:rPr lang="nl-NL" dirty="0" smtClean="0"/>
              <a:t>Door ongeval</a:t>
            </a:r>
          </a:p>
          <a:p>
            <a:r>
              <a:rPr lang="nl-NL" dirty="0" smtClean="0"/>
              <a:t>Teckels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86" y="3519911"/>
            <a:ext cx="6547114" cy="26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Spondylose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Botwoekering; wervels groeien aan elkaar</a:t>
            </a:r>
          </a:p>
          <a:p>
            <a:r>
              <a:rPr lang="nl-NL" dirty="0" err="1" smtClean="0"/>
              <a:t>Lendewervels</a:t>
            </a:r>
            <a:endParaRPr lang="nl-NL" dirty="0" smtClean="0"/>
          </a:p>
          <a:p>
            <a:r>
              <a:rPr lang="nl-NL" dirty="0" smtClean="0"/>
              <a:t>Wervelkolom wordt onbeweeglijk</a:t>
            </a:r>
          </a:p>
          <a:p>
            <a:r>
              <a:rPr lang="nl-NL" dirty="0" smtClean="0"/>
              <a:t>Pijnlijke afwijking</a:t>
            </a:r>
          </a:p>
          <a:p>
            <a:r>
              <a:rPr lang="nl-NL" dirty="0" smtClean="0"/>
              <a:t>Oudere honden</a:t>
            </a:r>
          </a:p>
          <a:p>
            <a:r>
              <a:rPr lang="nl-NL" dirty="0" smtClean="0"/>
              <a:t>Boxer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573396"/>
            <a:ext cx="4807526" cy="39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1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Afwijkingen aan de huid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Eczeem</a:t>
            </a:r>
          </a:p>
          <a:p>
            <a:r>
              <a:rPr lang="nl-NL" dirty="0" smtClean="0"/>
              <a:t>Allergieën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7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Eczeem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Chronische ontsteking van de huid</a:t>
            </a:r>
          </a:p>
          <a:p>
            <a:r>
              <a:rPr lang="nl-NL" dirty="0" smtClean="0"/>
              <a:t>Allerlei oorzaken</a:t>
            </a:r>
          </a:p>
          <a:p>
            <a:r>
              <a:rPr lang="nl-NL" dirty="0" smtClean="0"/>
              <a:t>Verergerd door likken, bijten, krabben</a:t>
            </a:r>
          </a:p>
          <a:p>
            <a:r>
              <a:rPr lang="nl-NL" dirty="0" smtClean="0"/>
              <a:t>Vaak rond staartwortel, rug, kop en poten (tenen)</a:t>
            </a:r>
          </a:p>
          <a:p>
            <a:r>
              <a:rPr lang="nl-NL" dirty="0" smtClean="0"/>
              <a:t>Oorzaken kunnen zijn; voeding, irritatie of ziekten</a:t>
            </a:r>
          </a:p>
          <a:p>
            <a:r>
              <a:rPr lang="nl-NL" dirty="0" smtClean="0"/>
              <a:t>Twee soorten: droog eczeem en nat eczeem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3" y="365125"/>
            <a:ext cx="3967018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0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Allergieën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Oorzaak = stofjes in bloed komen vrij als reactie op een stof waar het dier allergisch voor is</a:t>
            </a:r>
          </a:p>
          <a:p>
            <a:r>
              <a:rPr lang="nl-NL" dirty="0" smtClean="0"/>
              <a:t>Voeding, medicijnen, wasmiddel, vlooienspeeksel, wespensteek, graszaden, stof, vloerbedekking</a:t>
            </a:r>
          </a:p>
          <a:p>
            <a:r>
              <a:rPr lang="nl-NL" dirty="0" smtClean="0"/>
              <a:t>Verdikkingen huid, vlekken, problemen met ademhaling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57" y="4145973"/>
            <a:ext cx="3951143" cy="26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Overige afwijkingen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Stembandverlamming</a:t>
            </a:r>
          </a:p>
          <a:p>
            <a:endParaRPr lang="nl-NL" dirty="0"/>
          </a:p>
          <a:p>
            <a:r>
              <a:rPr lang="nl-NL" dirty="0" smtClean="0"/>
              <a:t>Braken en diarree</a:t>
            </a:r>
          </a:p>
          <a:p>
            <a:endParaRPr lang="nl-NL" dirty="0"/>
          </a:p>
          <a:p>
            <a:r>
              <a:rPr lang="nl-NL" dirty="0" smtClean="0"/>
              <a:t>Obstipatie en darmkoliek</a:t>
            </a:r>
          </a:p>
          <a:p>
            <a:endParaRPr lang="nl-NL" dirty="0"/>
          </a:p>
          <a:p>
            <a:r>
              <a:rPr lang="nl-NL" dirty="0" smtClean="0"/>
              <a:t>Verstopte anaalzakjes</a:t>
            </a:r>
          </a:p>
          <a:p>
            <a:endParaRPr lang="nl-NL" dirty="0"/>
          </a:p>
          <a:p>
            <a:r>
              <a:rPr lang="nl-NL" dirty="0" smtClean="0"/>
              <a:t>Prostaatproblemen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98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8"/>
          <a:stretch/>
        </p:blipFill>
        <p:spPr>
          <a:xfrm>
            <a:off x="5306290" y="3235036"/>
            <a:ext cx="6470073" cy="36229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Vaccinaties hond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Entstoffen geven weerstand</a:t>
            </a:r>
          </a:p>
          <a:p>
            <a:r>
              <a:rPr lang="nl-NL" dirty="0" err="1" smtClean="0"/>
              <a:t>Entschema</a:t>
            </a:r>
            <a:r>
              <a:rPr lang="nl-NL" dirty="0" smtClean="0"/>
              <a:t> om zo goed mogelijke bescherming te bieden</a:t>
            </a:r>
          </a:p>
          <a:p>
            <a:r>
              <a:rPr lang="nl-NL" dirty="0" smtClean="0"/>
              <a:t>Internationale wetten m.b.t. rabiës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Opdracht:  </a:t>
            </a:r>
            <a:r>
              <a:rPr lang="nl-NL" dirty="0" err="1" smtClean="0"/>
              <a:t>Entschema</a:t>
            </a:r>
            <a:r>
              <a:rPr lang="nl-NL" dirty="0" smtClean="0"/>
              <a:t> invullen</a:t>
            </a:r>
          </a:p>
          <a:p>
            <a:pPr marL="0" indent="0">
              <a:buNone/>
            </a:pPr>
            <a:r>
              <a:rPr lang="nl-NL" dirty="0"/>
              <a:t>	 </a:t>
            </a:r>
            <a:r>
              <a:rPr lang="nl-NL" dirty="0" smtClean="0"/>
              <a:t>          individueel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98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Toets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800" dirty="0" smtClean="0"/>
              <a:t>Woensdag 27 </a:t>
            </a:r>
            <a:r>
              <a:rPr lang="nl-NL" sz="4800" dirty="0" smtClean="0"/>
              <a:t>juni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00513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Planning vandaag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Integrale Opdracht</a:t>
            </a:r>
          </a:p>
          <a:p>
            <a:r>
              <a:rPr lang="nl-NL" dirty="0" smtClean="0"/>
              <a:t>Theorie afwijkingen aan;</a:t>
            </a:r>
          </a:p>
          <a:p>
            <a:pPr lvl="1"/>
            <a:r>
              <a:rPr lang="nl-NL" dirty="0" smtClean="0"/>
              <a:t>de ogen, </a:t>
            </a:r>
          </a:p>
          <a:p>
            <a:pPr lvl="1"/>
            <a:r>
              <a:rPr lang="nl-NL" dirty="0" smtClean="0"/>
              <a:t>het skelet, </a:t>
            </a:r>
          </a:p>
          <a:p>
            <a:pPr lvl="1"/>
            <a:r>
              <a:rPr lang="nl-NL" dirty="0" smtClean="0"/>
              <a:t>de huid, </a:t>
            </a:r>
          </a:p>
          <a:p>
            <a:pPr lvl="1"/>
            <a:r>
              <a:rPr lang="nl-NL" dirty="0" smtClean="0"/>
              <a:t>het maagdarmstelsel (kort) </a:t>
            </a:r>
          </a:p>
          <a:p>
            <a:pPr lvl="1"/>
            <a:r>
              <a:rPr lang="nl-NL" dirty="0" smtClean="0"/>
              <a:t>en overige belangrijke afwijkingen</a:t>
            </a:r>
          </a:p>
          <a:p>
            <a:pPr lvl="1"/>
            <a:endParaRPr lang="nl-NL" dirty="0" smtClean="0"/>
          </a:p>
          <a:p>
            <a:r>
              <a:rPr lang="nl-NL" dirty="0" err="1" smtClean="0"/>
              <a:t>Entschema</a:t>
            </a:r>
            <a:r>
              <a:rPr lang="nl-NL" dirty="0" smtClean="0"/>
              <a:t> honden</a:t>
            </a:r>
          </a:p>
        </p:txBody>
      </p:sp>
    </p:spTree>
    <p:extLst>
      <p:ext uri="{BB962C8B-B14F-4D97-AF65-F5344CB8AC3E}">
        <p14:creationId xmlns:p14="http://schemas.microsoft.com/office/powerpoint/2010/main" val="16698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Oogafwijkingen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Entropion</a:t>
            </a:r>
            <a:endParaRPr lang="nl-NL" dirty="0" smtClean="0"/>
          </a:p>
          <a:p>
            <a:r>
              <a:rPr lang="nl-NL" dirty="0" smtClean="0"/>
              <a:t>Ectropion</a:t>
            </a:r>
          </a:p>
          <a:p>
            <a:r>
              <a:rPr lang="nl-NL" dirty="0" smtClean="0"/>
              <a:t>Staar</a:t>
            </a:r>
          </a:p>
          <a:p>
            <a:r>
              <a:rPr lang="nl-NL" dirty="0" smtClean="0"/>
              <a:t>Progressieve retina atrofie (PRA)</a:t>
            </a:r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Entropion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Oogafwijking aan ooglidrand</a:t>
            </a:r>
          </a:p>
          <a:p>
            <a:r>
              <a:rPr lang="nl-NL" dirty="0" smtClean="0"/>
              <a:t>‘En’ betekent ‘naar binnen’</a:t>
            </a:r>
          </a:p>
          <a:p>
            <a:r>
              <a:rPr lang="nl-NL" dirty="0" smtClean="0"/>
              <a:t>Ooglid groeit naar binnen (vergroeiing)</a:t>
            </a:r>
          </a:p>
          <a:p>
            <a:r>
              <a:rPr lang="nl-NL" dirty="0" smtClean="0"/>
              <a:t>Oogharen krullen naar binnen</a:t>
            </a:r>
          </a:p>
          <a:p>
            <a:r>
              <a:rPr lang="nl-NL" dirty="0" smtClean="0"/>
              <a:t>Oogbolirritatie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636876"/>
            <a:ext cx="3895725" cy="2924175"/>
          </a:xfrm>
          <a:prstGeom prst="rect">
            <a:avLst/>
          </a:prstGeom>
        </p:spPr>
      </p:pic>
      <p:sp>
        <p:nvSpPr>
          <p:cNvPr id="5" name="AutoShape 2" descr="Afbeeldingsresultaat voor Entropion hon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3695988"/>
            <a:ext cx="3876675" cy="29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Ectropion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Oogafwijking aan ooglidrand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Ec</a:t>
            </a:r>
            <a:r>
              <a:rPr lang="nl-NL" dirty="0" smtClean="0"/>
              <a:t>’ betekent ‘naar buiten’</a:t>
            </a:r>
          </a:p>
          <a:p>
            <a:r>
              <a:rPr lang="nl-NL" dirty="0" smtClean="0"/>
              <a:t>Ooglid groeit naar buiten</a:t>
            </a:r>
          </a:p>
          <a:p>
            <a:r>
              <a:rPr lang="nl-NL" dirty="0" smtClean="0"/>
              <a:t>Vuil heeft makkelijk toegang tot het oog</a:t>
            </a:r>
          </a:p>
          <a:p>
            <a:r>
              <a:rPr lang="nl-NL" dirty="0" smtClean="0"/>
              <a:t>Oogirritatie</a:t>
            </a:r>
          </a:p>
          <a:p>
            <a:r>
              <a:rPr lang="nl-NL" dirty="0" err="1" smtClean="0"/>
              <a:t>Oogonsteking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93" y="687964"/>
            <a:ext cx="4108307" cy="29924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12327"/>
          <a:stretch/>
        </p:blipFill>
        <p:spPr>
          <a:xfrm>
            <a:off x="7394646" y="3680435"/>
            <a:ext cx="3328772" cy="29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Staar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bij oudere dieren</a:t>
            </a:r>
          </a:p>
          <a:p>
            <a:r>
              <a:rPr lang="nl-NL" dirty="0" smtClean="0"/>
              <a:t>‘Ouderdomsstaar’</a:t>
            </a:r>
          </a:p>
          <a:p>
            <a:r>
              <a:rPr lang="nl-NL" dirty="0" smtClean="0"/>
              <a:t>Vertroebelen ooglens</a:t>
            </a:r>
          </a:p>
          <a:p>
            <a:r>
              <a:rPr lang="nl-NL" dirty="0" smtClean="0"/>
              <a:t>Vroegtijdig = operatief verwijderen mogelijk</a:t>
            </a:r>
          </a:p>
          <a:p>
            <a:r>
              <a:rPr lang="nl-NL" dirty="0" smtClean="0"/>
              <a:t>Geen hoornvliesontsteking!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3820857"/>
            <a:ext cx="3484418" cy="26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7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172313"/>
            <a:ext cx="5209309" cy="45055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PRA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Gegeneraliseerde Progressieve Retina Atrofie</a:t>
            </a:r>
          </a:p>
          <a:p>
            <a:r>
              <a:rPr lang="nl-NL" dirty="0" smtClean="0"/>
              <a:t>Retina = netvlies</a:t>
            </a:r>
          </a:p>
          <a:p>
            <a:r>
              <a:rPr lang="nl-NL" dirty="0" smtClean="0"/>
              <a:t>Staafjes en kegeltjes in netvlies worden aangetast</a:t>
            </a:r>
          </a:p>
          <a:p>
            <a:r>
              <a:rPr lang="nl-NL" dirty="0" smtClean="0"/>
              <a:t>Eerst de staafjes; slecht zien in schemer </a:t>
            </a:r>
          </a:p>
          <a:p>
            <a:r>
              <a:rPr lang="nl-NL" dirty="0" smtClean="0"/>
              <a:t>Daarna de kegeltjes; blindheid</a:t>
            </a:r>
          </a:p>
          <a:p>
            <a:r>
              <a:rPr lang="nl-NL" dirty="0" smtClean="0"/>
              <a:t>Erfelijk</a:t>
            </a:r>
          </a:p>
          <a:p>
            <a:r>
              <a:rPr lang="nl-NL" dirty="0" smtClean="0"/>
              <a:t>Continue doorlopend ziekteproces</a:t>
            </a:r>
          </a:p>
          <a:p>
            <a:r>
              <a:rPr lang="nl-NL" dirty="0" smtClean="0"/>
              <a:t>Twee verschillende vormen van PRA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999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Afwijkingen aan het skelet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Heupdysplasie (HD)</a:t>
            </a:r>
          </a:p>
          <a:p>
            <a:r>
              <a:rPr lang="nl-NL" dirty="0" smtClean="0"/>
              <a:t>Nuclei pulposi (Hernia)</a:t>
            </a:r>
          </a:p>
          <a:p>
            <a:r>
              <a:rPr lang="nl-NL" dirty="0" err="1" smtClean="0"/>
              <a:t>Spondylose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10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Heupdysplasie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Dijbeenkop past niet in bekkenkom</a:t>
            </a:r>
          </a:p>
          <a:p>
            <a:r>
              <a:rPr lang="nl-NL" dirty="0" smtClean="0"/>
              <a:t>Botwoekeringen en misvormingen</a:t>
            </a:r>
          </a:p>
          <a:p>
            <a:r>
              <a:rPr lang="nl-NL" dirty="0" smtClean="0"/>
              <a:t>Slappe/te lange gewrichtsbanden en/of </a:t>
            </a:r>
            <a:r>
              <a:rPr lang="nl-NL" dirty="0" err="1" smtClean="0"/>
              <a:t>gewrichtskapsels</a:t>
            </a:r>
            <a:endParaRPr lang="nl-NL" dirty="0" smtClean="0"/>
          </a:p>
          <a:p>
            <a:r>
              <a:rPr lang="nl-NL" dirty="0" smtClean="0"/>
              <a:t>Grote hondenrassen</a:t>
            </a:r>
          </a:p>
          <a:p>
            <a:r>
              <a:rPr lang="nl-NL" dirty="0" smtClean="0"/>
              <a:t>Erfelijkheid speelt een rol</a:t>
            </a:r>
          </a:p>
          <a:p>
            <a:r>
              <a:rPr lang="nl-NL" dirty="0" smtClean="0"/>
              <a:t>Maar ook; verkeerde beweging of verkeerde voeding tijdens groeiperiode</a:t>
            </a:r>
          </a:p>
          <a:p>
            <a:r>
              <a:rPr lang="nl-NL" dirty="0" smtClean="0"/>
              <a:t>Pijnlijke en niet pijnlijke vorm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1" y="365125"/>
            <a:ext cx="3434358" cy="23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365</Words>
  <Application>Microsoft Office PowerPoint</Application>
  <PresentationFormat>Breedbeeld</PresentationFormat>
  <Paragraphs>110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Office-thema</vt:lpstr>
      <vt:lpstr>Veelvoorkomende  ziekten &amp; afwijkingen 2</vt:lpstr>
      <vt:lpstr>Planning vandaag</vt:lpstr>
      <vt:lpstr>Oogafwijkingen</vt:lpstr>
      <vt:lpstr>Entropion</vt:lpstr>
      <vt:lpstr>Ectropion</vt:lpstr>
      <vt:lpstr>Staar</vt:lpstr>
      <vt:lpstr>PRA</vt:lpstr>
      <vt:lpstr>Afwijkingen aan het skelet</vt:lpstr>
      <vt:lpstr>Heupdysplasie</vt:lpstr>
      <vt:lpstr>Nuclei pulposi (Hernia)</vt:lpstr>
      <vt:lpstr>Spondylose</vt:lpstr>
      <vt:lpstr>Afwijkingen aan de huid</vt:lpstr>
      <vt:lpstr>Eczeem</vt:lpstr>
      <vt:lpstr>Allergieën </vt:lpstr>
      <vt:lpstr>Overige afwijkingen</vt:lpstr>
      <vt:lpstr>Vaccinaties hond</vt:lpstr>
      <vt:lpstr>Toets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Veelvoorkomende  ziekten &amp; afwijkingen</dc:title>
  <dc:creator>Sabine Timmer</dc:creator>
  <cp:lastModifiedBy>Sabine Timmer</cp:lastModifiedBy>
  <cp:revision>27</cp:revision>
  <dcterms:created xsi:type="dcterms:W3CDTF">2018-04-15T15:29:36Z</dcterms:created>
  <dcterms:modified xsi:type="dcterms:W3CDTF">2018-06-06T08:42:40Z</dcterms:modified>
</cp:coreProperties>
</file>